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81" r:id="rId14"/>
    <p:sldId id="278" r:id="rId15"/>
    <p:sldId id="279" r:id="rId16"/>
    <p:sldId id="277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88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4135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4135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13500"/>
            <a:ext cx="914400" cy="457200"/>
          </a:xfrm>
        </p:spPr>
        <p:txBody>
          <a:bodyPr/>
          <a:lstStyle>
            <a:lvl1pPr>
              <a:defRPr/>
            </a:lvl1pPr>
          </a:lstStyle>
          <a:p>
            <a:fld id="{D3D46D93-65E3-4BFC-B1D9-0D3B1D3ACA2D}" type="slidenum">
              <a:rPr lang="en-US" altLang="en-US"/>
              <a:pPr/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1557191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BFBFCA-7609-46F1-80EB-F446F82E764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F1A3D3-D2B8-4E4C-BCAD-009DD27BAA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hyperlink" Target="http://www.johnkyrk.com/DNAreplication.html" TargetMode="External"/><Relationship Id="rId7" Type="http://schemas.openxmlformats.org/officeDocument/2006/relationships/hyperlink" Target="http://www.stolaf.edu/people/giannini/flashanimat/molgenetics/dna-rna2.sw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4" Type="http://schemas.openxmlformats.org/officeDocument/2006/relationships/hyperlink" Target="http://www.johnkyrk.com/DNAreplication.html" TargetMode="External"/><Relationship Id="rId5" Type="http://schemas.openxmlformats.org/officeDocument/2006/relationships/hyperlink" Target="http://www.stolaf.edu/people/giannini/flashanimat/molgenetics/dna-rna2.swf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/>
              <a:t>3.1.1 Notes</a:t>
            </a:r>
            <a:endParaRPr lang="en-US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 smtClean="0"/>
              <a:t>Explain the double-stranded, complementary nature of DNA as related to its function in the cell.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12260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013" y="1600200"/>
            <a:ext cx="4090987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52578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09600" y="381000"/>
            <a:ext cx="85344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 sz="4400">
                <a:solidFill>
                  <a:schemeClr val="tx2"/>
                </a:solidFill>
                <a:latin typeface="Times New Roman" charset="0"/>
              </a:defRPr>
            </a:lvl1pPr>
            <a:lvl2pPr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r>
              <a:rPr lang="en-US" altLang="en-US" sz="3600"/>
              <a:t>X Ray Diffraction showed the double helix shape of DNA</a:t>
            </a:r>
          </a:p>
        </p:txBody>
      </p:sp>
    </p:spTree>
    <p:extLst>
      <p:ext uri="{BB962C8B-B14F-4D97-AF65-F5344CB8AC3E}">
        <p14:creationId xmlns:p14="http://schemas.microsoft.com/office/powerpoint/2010/main" val="125812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534400" cy="762000"/>
          </a:xfrm>
        </p:spPr>
        <p:txBody>
          <a:bodyPr/>
          <a:lstStyle/>
          <a:p>
            <a:r>
              <a:rPr lang="en-US" altLang="en-US"/>
              <a:t>Base Pairing Rules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610600" cy="5410200"/>
          </a:xfrm>
        </p:spPr>
        <p:txBody>
          <a:bodyPr/>
          <a:lstStyle/>
          <a:p>
            <a:r>
              <a:rPr lang="en-US" altLang="en-US" dirty="0"/>
              <a:t>The bases pair up like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pieces </a:t>
            </a:r>
            <a:r>
              <a:rPr lang="en-US" altLang="en-US" dirty="0"/>
              <a:t>of a puzzle.</a:t>
            </a:r>
          </a:p>
          <a:p>
            <a:r>
              <a:rPr lang="en-US" altLang="en-US" dirty="0"/>
              <a:t>Chargaff’s Rules:</a:t>
            </a:r>
          </a:p>
          <a:p>
            <a:pPr lvl="1"/>
            <a:r>
              <a:rPr lang="en-US" altLang="en-US" dirty="0"/>
              <a:t>Adenine — Thymine</a:t>
            </a:r>
          </a:p>
          <a:p>
            <a:pPr lvl="1"/>
            <a:r>
              <a:rPr lang="en-US" altLang="en-US" dirty="0"/>
              <a:t>Guanine — Cytosine</a:t>
            </a:r>
          </a:p>
          <a:p>
            <a:r>
              <a:rPr lang="en-US" altLang="en-US" dirty="0"/>
              <a:t>Joined by hydrogen bonds</a:t>
            </a:r>
          </a:p>
        </p:txBody>
      </p:sp>
      <p:pic>
        <p:nvPicPr>
          <p:cNvPr id="14340" name="Picture 4" descr="Nucleot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761999"/>
            <a:ext cx="3432175" cy="599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5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7" b="8565"/>
          <a:stretch>
            <a:fillRect/>
          </a:stretch>
        </p:blipFill>
        <p:spPr bwMode="auto">
          <a:xfrm>
            <a:off x="827314" y="637493"/>
            <a:ext cx="7543800" cy="588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76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altLang="en-US" sz="3600" dirty="0" smtClean="0"/>
              <a:t>What is RNA? </a:t>
            </a:r>
            <a:endParaRPr lang="en-US" altLang="en-US" sz="36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6777317" cy="3813777"/>
          </a:xfrm>
        </p:spPr>
        <p:txBody>
          <a:bodyPr/>
          <a:lstStyle/>
          <a:p>
            <a:r>
              <a:rPr lang="en-US" altLang="en-US" dirty="0"/>
              <a:t>R</a:t>
            </a:r>
            <a:r>
              <a:rPr lang="en-US" altLang="en-US" dirty="0" smtClean="0"/>
              <a:t>NA </a:t>
            </a:r>
            <a:r>
              <a:rPr lang="en-US" altLang="en-US" dirty="0"/>
              <a:t>is </a:t>
            </a:r>
            <a:r>
              <a:rPr lang="en-US" altLang="en-US" dirty="0" smtClean="0"/>
              <a:t>Ribonucleic Acid</a:t>
            </a:r>
            <a:r>
              <a:rPr lang="en-US" altLang="en-US" dirty="0" smtClean="0"/>
              <a:t>. </a:t>
            </a:r>
            <a:endParaRPr lang="en-US" altLang="en-US" dirty="0"/>
          </a:p>
          <a:p>
            <a:pPr lvl="1"/>
            <a:r>
              <a:rPr lang="en-US" altLang="en-US" dirty="0" smtClean="0"/>
              <a:t>Single stranded template of DNA.</a:t>
            </a:r>
            <a:endParaRPr lang="en-US" altLang="en-US" dirty="0"/>
          </a:p>
          <a:p>
            <a:r>
              <a:rPr lang="en-US" altLang="en-US" dirty="0" smtClean="0"/>
              <a:t>Function: to carry the genetic code out of the nucleus to ribosomes in the cell</a:t>
            </a:r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0" y="3327400"/>
            <a:ext cx="6731000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92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Types of RNA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There are three types of RNA that help translate the DNA code into proteins:</a:t>
            </a:r>
          </a:p>
          <a:p>
            <a:pPr lvl="1"/>
            <a:r>
              <a:rPr lang="en-US" altLang="en-US" b="1" dirty="0"/>
              <a:t>mRNA</a:t>
            </a:r>
            <a:r>
              <a:rPr lang="en-US" altLang="en-US" dirty="0"/>
              <a:t> (messenger RNA): carries the DNA code out of the nucleus</a:t>
            </a:r>
          </a:p>
          <a:p>
            <a:pPr lvl="1"/>
            <a:r>
              <a:rPr lang="en-US" altLang="en-US" b="1" dirty="0" err="1"/>
              <a:t>rRNA</a:t>
            </a:r>
            <a:r>
              <a:rPr lang="en-US" altLang="en-US" b="1" dirty="0"/>
              <a:t> </a:t>
            </a:r>
            <a:r>
              <a:rPr lang="en-US" altLang="en-US" dirty="0"/>
              <a:t>(ribosomal RNA): RNA that makes up ribosomes</a:t>
            </a:r>
          </a:p>
          <a:p>
            <a:pPr lvl="1"/>
            <a:r>
              <a:rPr lang="en-US" altLang="en-US" b="1" dirty="0" err="1"/>
              <a:t>tRNA</a:t>
            </a:r>
            <a:r>
              <a:rPr lang="en-US" altLang="en-US" dirty="0"/>
              <a:t> (transfer RNA): brings the proper amino acid to the mRNA</a:t>
            </a:r>
          </a:p>
        </p:txBody>
      </p:sp>
    </p:spTree>
    <p:extLst>
      <p:ext uri="{BB962C8B-B14F-4D97-AF65-F5344CB8AC3E}">
        <p14:creationId xmlns:p14="http://schemas.microsoft.com/office/powerpoint/2010/main" val="1050691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33400"/>
            <a:ext cx="7569199" cy="605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322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686800" cy="12954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4"/>
            </a:pPr>
            <a:r>
              <a:rPr lang="en-US" altLang="en-US" dirty="0"/>
              <a:t>Differences between DNA &amp; RNA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-76200" y="1719263"/>
            <a:ext cx="48006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/>
              <a:t>DNA</a:t>
            </a:r>
          </a:p>
          <a:p>
            <a:pPr lvl="1"/>
            <a:r>
              <a:rPr lang="en-US" altLang="en-US"/>
              <a:t>Double-stranded</a:t>
            </a:r>
          </a:p>
          <a:p>
            <a:pPr lvl="1"/>
            <a:r>
              <a:rPr lang="en-US" altLang="en-US"/>
              <a:t>Made of three parts:</a:t>
            </a:r>
          </a:p>
          <a:p>
            <a:pPr lvl="2"/>
            <a:r>
              <a:rPr lang="en-US" altLang="en-US"/>
              <a:t>Deoxyribose sugar</a:t>
            </a:r>
          </a:p>
          <a:p>
            <a:pPr lvl="2"/>
            <a:r>
              <a:rPr lang="en-US" altLang="en-US"/>
              <a:t>Phosphate group</a:t>
            </a:r>
          </a:p>
          <a:p>
            <a:pPr lvl="2"/>
            <a:r>
              <a:rPr lang="en-US" altLang="en-US"/>
              <a:t>Nitrogen base (ATGC)</a:t>
            </a:r>
          </a:p>
          <a:p>
            <a:pPr lvl="1"/>
            <a:r>
              <a:rPr lang="en-US" altLang="en-US"/>
              <a:t>Found inside the nucleus because it is too big to get out of the nucleus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4038600" y="1719263"/>
            <a:ext cx="5638800" cy="513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1027113" indent="-455613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370013" indent="-228600">
              <a:spcBef>
                <a:spcPct val="20000"/>
              </a:spcBef>
              <a:buClr>
                <a:srgbClr val="666699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712913" indent="-228600">
              <a:spcBef>
                <a:spcPct val="20000"/>
              </a:spcBef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altLang="en-US"/>
              <a:t>RNA</a:t>
            </a:r>
          </a:p>
          <a:p>
            <a:pPr lvl="1"/>
            <a:r>
              <a:rPr lang="en-US" altLang="en-US"/>
              <a:t>Single-stranded</a:t>
            </a:r>
          </a:p>
          <a:p>
            <a:pPr lvl="1"/>
            <a:r>
              <a:rPr lang="en-US" altLang="en-US"/>
              <a:t>Made of three parts:</a:t>
            </a:r>
          </a:p>
          <a:p>
            <a:pPr lvl="2"/>
            <a:r>
              <a:rPr lang="en-US" altLang="en-US"/>
              <a:t>Ribose sugar</a:t>
            </a:r>
          </a:p>
          <a:p>
            <a:pPr lvl="2"/>
            <a:r>
              <a:rPr lang="en-US" altLang="en-US"/>
              <a:t>Phosphate group</a:t>
            </a:r>
          </a:p>
          <a:p>
            <a:pPr lvl="2"/>
            <a:r>
              <a:rPr lang="en-US" altLang="en-US"/>
              <a:t>Nitrogen base (AUGC)</a:t>
            </a:r>
          </a:p>
          <a:p>
            <a:pPr lvl="1"/>
            <a:r>
              <a:rPr lang="en-US" altLang="en-US"/>
              <a:t>Travels from the nucleus to ribosomes in the cytoplasm</a:t>
            </a:r>
          </a:p>
          <a:p>
            <a:pPr lvl="1"/>
            <a:r>
              <a:rPr lang="en-US" altLang="en-US"/>
              <a:t>Copied from DNA in the process of </a:t>
            </a:r>
            <a:r>
              <a:rPr lang="en-US" altLang="en-US" b="1" i="1"/>
              <a:t>transcription</a:t>
            </a:r>
          </a:p>
        </p:txBody>
      </p:sp>
    </p:spTree>
    <p:extLst>
      <p:ext uri="{BB962C8B-B14F-4D97-AF65-F5344CB8AC3E}">
        <p14:creationId xmlns:p14="http://schemas.microsoft.com/office/powerpoint/2010/main" val="90423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762000"/>
          </a:xfrm>
        </p:spPr>
        <p:txBody>
          <a:bodyPr/>
          <a:lstStyle/>
          <a:p>
            <a:r>
              <a:rPr lang="en-US" altLang="en-US" sz="4000"/>
              <a:t>Replication of DNA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66800" y="2101850"/>
            <a:ext cx="3814763" cy="4114800"/>
          </a:xfrm>
        </p:spPr>
        <p:txBody>
          <a:bodyPr/>
          <a:lstStyle/>
          <a:p>
            <a:endParaRPr lang="en-US" altLang="en-US"/>
          </a:p>
          <a:p>
            <a:endParaRPr lang="en-US" altLang="en-US"/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552" y="2312988"/>
            <a:ext cx="2736421" cy="34940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81000" y="2362200"/>
            <a:ext cx="4343400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800" b="1" dirty="0">
                <a:latin typeface="Verdana" pitchFamily="34" charset="0"/>
                <a:cs typeface="Arial" charset="0"/>
              </a:rPr>
              <a:t>DNA Polymerase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</a:t>
            </a:r>
          </a:p>
          <a:p>
            <a:r>
              <a:rPr lang="en-US" altLang="en-US" sz="2800" dirty="0" smtClean="0">
                <a:latin typeface="Verdana" pitchFamily="34" charset="0"/>
                <a:cs typeface="Arial" charset="0"/>
              </a:rPr>
              <a:t>is the enzyme that catalyzes 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the synthesis of DNA using a template of DNA and nucleotides</a:t>
            </a:r>
          </a:p>
          <a:p>
            <a:endParaRPr lang="en-US" altLang="en-US" sz="1400" dirty="0">
              <a:latin typeface="Verdana" pitchFamily="34" charset="0"/>
              <a:cs typeface="Arial" charset="0"/>
            </a:endParaRPr>
          </a:p>
          <a:p>
            <a:r>
              <a:rPr lang="en-US" altLang="en-US" sz="2800" dirty="0">
                <a:latin typeface="Verdana" pitchFamily="34" charset="0"/>
                <a:cs typeface="Arial" charset="0"/>
              </a:rPr>
              <a:t>The new strand is said to be </a:t>
            </a:r>
            <a:r>
              <a:rPr lang="en-US" altLang="en-US" sz="2800" i="1" dirty="0">
                <a:latin typeface="Verdana" pitchFamily="34" charset="0"/>
                <a:cs typeface="Arial" charset="0"/>
              </a:rPr>
              <a:t>complementary 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to the original strand</a:t>
            </a:r>
          </a:p>
          <a:p>
            <a:endParaRPr lang="en-US" altLang="en-US" sz="2800" dirty="0"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05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5737225" y="1905000"/>
            <a:ext cx="2873375" cy="1244600"/>
            <a:chOff x="1927" y="1136"/>
            <a:chExt cx="1906" cy="923"/>
          </a:xfrm>
        </p:grpSpPr>
        <p:pic>
          <p:nvPicPr>
            <p:cNvPr id="1638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7" y="1136"/>
              <a:ext cx="1906" cy="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388" name="Group 4"/>
            <p:cNvGrpSpPr>
              <a:grpSpLocks/>
            </p:cNvGrpSpPr>
            <p:nvPr/>
          </p:nvGrpSpPr>
          <p:grpSpPr bwMode="auto">
            <a:xfrm>
              <a:off x="2556" y="1568"/>
              <a:ext cx="648" cy="0"/>
              <a:chOff x="2568" y="1576"/>
              <a:chExt cx="648" cy="0"/>
            </a:xfrm>
          </p:grpSpPr>
          <p:sp>
            <p:nvSpPr>
              <p:cNvPr id="16389" name="Line 5"/>
              <p:cNvSpPr>
                <a:spLocks noChangeShapeType="1"/>
              </p:cNvSpPr>
              <p:nvPr/>
            </p:nvSpPr>
            <p:spPr bwMode="auto">
              <a:xfrm>
                <a:off x="2816" y="1576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90" name="Line 6"/>
              <p:cNvSpPr>
                <a:spLocks noChangeShapeType="1"/>
              </p:cNvSpPr>
              <p:nvPr/>
            </p:nvSpPr>
            <p:spPr bwMode="auto">
              <a:xfrm flipH="1">
                <a:off x="2568" y="1576"/>
                <a:ext cx="4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275" y="3352800"/>
            <a:ext cx="2854325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4800600"/>
            <a:ext cx="2873375" cy="124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2895600" cy="125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81000" y="304800"/>
            <a:ext cx="4495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en-US" sz="3600" b="1">
                <a:latin typeface="Verdana" pitchFamily="34" charset="0"/>
                <a:cs typeface="Arial" charset="0"/>
              </a:rPr>
              <a:t>DNA Replication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381000" y="838200"/>
            <a:ext cx="5105400" cy="502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7663" indent="-347663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461963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b="1">
                <a:latin typeface="Verdana" pitchFamily="34" charset="0"/>
                <a:cs typeface="Arial" charset="0"/>
              </a:rPr>
              <a:t>1. </a:t>
            </a:r>
            <a:r>
              <a:rPr lang="en-US" altLang="en-US">
                <a:latin typeface="Verdana" pitchFamily="34" charset="0"/>
                <a:cs typeface="Arial" charset="0"/>
              </a:rPr>
              <a:t>Enzymes unwind and separate the DNA strands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b="1">
                <a:latin typeface="Verdana" pitchFamily="34" charset="0"/>
                <a:cs typeface="Arial" charset="0"/>
              </a:rPr>
              <a:t>2. </a:t>
            </a:r>
            <a:r>
              <a:rPr lang="en-US" altLang="en-US">
                <a:latin typeface="Verdana" pitchFamily="34" charset="0"/>
                <a:cs typeface="Arial" charset="0"/>
              </a:rPr>
              <a:t>Free-floating bases in the nucleus attach to open sites using base pairing rules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 b="1">
                <a:latin typeface="Verdana" pitchFamily="34" charset="0"/>
                <a:cs typeface="Arial" charset="0"/>
              </a:rPr>
              <a:t>3. </a:t>
            </a:r>
            <a:r>
              <a:rPr lang="en-US" altLang="en-US">
                <a:latin typeface="Verdana" pitchFamily="34" charset="0"/>
                <a:cs typeface="Arial" charset="0"/>
              </a:rPr>
              <a:t>DNA polymerase attaches the free nucleotides and “proofreads” each new DNA strand</a:t>
            </a:r>
            <a:endParaRPr lang="en-US" altLang="en-US" b="1">
              <a:latin typeface="Verdana" pitchFamily="34" charset="0"/>
              <a:cs typeface="Arial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en-US">
                <a:latin typeface="Verdana" pitchFamily="34" charset="0"/>
                <a:cs typeface="Arial" charset="0"/>
              </a:rPr>
              <a:t>New DNA composed of one “old” strand and one “new” strand – semiconservative 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76200" y="5895975"/>
            <a:ext cx="9067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800" b="1" dirty="0">
                <a:solidFill>
                  <a:srgbClr val="FF0000"/>
                </a:solidFill>
                <a:hlinkClick r:id="rId6"/>
              </a:rPr>
              <a:t>http://www.johnkyrk.com/DNAreplication.html</a:t>
            </a:r>
            <a:r>
              <a:rPr lang="en-US" altLang="en-US" sz="1800" b="1" dirty="0">
                <a:solidFill>
                  <a:srgbClr val="FF0000"/>
                </a:solidFill>
              </a:rPr>
              <a:t> </a:t>
            </a:r>
          </a:p>
          <a:p>
            <a:r>
              <a:rPr lang="en-US" altLang="en-US" sz="1800" b="1" dirty="0">
                <a:solidFill>
                  <a:srgbClr val="FF0000"/>
                </a:solidFill>
                <a:hlinkClick r:id="rId7"/>
              </a:rPr>
              <a:t>http://www.stolaf.edu/people/giannini/flashanimat/molgenetics/dna-rna2.swf</a:t>
            </a:r>
            <a:r>
              <a:rPr lang="en-US" altLang="en-US" sz="1200" b="1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4948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0"/>
            <a:ext cx="9144000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820" name="Picture 4" descr="dnarep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681663"/>
            <a:ext cx="4724400" cy="117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0" y="5943600"/>
            <a:ext cx="5181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00" b="1" dirty="0">
                <a:hlinkClick r:id="rId4"/>
              </a:rPr>
              <a:t>http://www.johnkyrk.com/DNAreplication.html</a:t>
            </a:r>
            <a:endParaRPr lang="en-US" altLang="en-US" sz="1200" b="1" dirty="0"/>
          </a:p>
          <a:p>
            <a:pPr>
              <a:spcBef>
                <a:spcPct val="50000"/>
              </a:spcBef>
            </a:pPr>
            <a:r>
              <a:rPr lang="en-US" altLang="en-US" sz="1200" b="1" dirty="0">
                <a:hlinkClick r:id="rId5"/>
              </a:rPr>
              <a:t>http://www.stolaf.edu/people/giannini/flashanimat/molgenetics/dna-rna2.swf</a:t>
            </a:r>
            <a:endParaRPr lang="en-US" altLang="en-US" sz="1200" b="1" dirty="0"/>
          </a:p>
          <a:p>
            <a:pPr>
              <a:spcBef>
                <a:spcPct val="50000"/>
              </a:spcBef>
            </a:pPr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627964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1227" y="1027664"/>
            <a:ext cx="8185573" cy="11430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/>
            </a:pPr>
            <a:r>
              <a:rPr lang="en-US" altLang="en-US" dirty="0"/>
              <a:t>The Central </a:t>
            </a:r>
            <a:r>
              <a:rPr lang="en-US" altLang="en-US" dirty="0" smtClean="0"/>
              <a:t>Dogma of Molecular Biology</a:t>
            </a:r>
            <a:endParaRPr lang="en-US" altLang="en-US" dirty="0"/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304800" y="2514600"/>
            <a:ext cx="8839200" cy="2133600"/>
            <a:chOff x="2160" y="7344"/>
            <a:chExt cx="12960" cy="2016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>
              <a:off x="2160" y="7344"/>
              <a:ext cx="1728" cy="2016"/>
            </a:xfrm>
            <a:prstGeom prst="curvedRightArrow">
              <a:avLst>
                <a:gd name="adj1" fmla="val 32894"/>
                <a:gd name="adj2" fmla="val 56270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5" name="Text Box 5"/>
            <p:cNvSpPr txBox="1">
              <a:spLocks noChangeArrowheads="1"/>
            </p:cNvSpPr>
            <p:nvPr/>
          </p:nvSpPr>
          <p:spPr bwMode="auto">
            <a:xfrm>
              <a:off x="3312" y="7920"/>
              <a:ext cx="1728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DNA</a:t>
              </a: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5040" y="7776"/>
              <a:ext cx="2448" cy="1008"/>
            </a:xfrm>
            <a:prstGeom prst="rightArrow">
              <a:avLst>
                <a:gd name="adj1" fmla="val 50000"/>
                <a:gd name="adj2" fmla="val 6071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7920" y="7920"/>
              <a:ext cx="1872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mRNA</a:t>
              </a:r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10080" y="7776"/>
              <a:ext cx="2448" cy="1008"/>
            </a:xfrm>
            <a:prstGeom prst="rightArrow">
              <a:avLst>
                <a:gd name="adj1" fmla="val 50000"/>
                <a:gd name="adj2" fmla="val 6071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12960" y="7920"/>
              <a:ext cx="21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2600" b="1"/>
                <a:t>proteins</a:t>
              </a: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5184" y="8064"/>
              <a:ext cx="1872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Transcription</a:t>
              </a:r>
            </a:p>
          </p:txBody>
        </p:sp>
        <p:sp>
          <p:nvSpPr>
            <p:cNvPr id="5131" name="Text Box 11"/>
            <p:cNvSpPr txBox="1">
              <a:spLocks noChangeArrowheads="1"/>
            </p:cNvSpPr>
            <p:nvPr/>
          </p:nvSpPr>
          <p:spPr bwMode="auto">
            <a:xfrm>
              <a:off x="10368" y="8064"/>
              <a:ext cx="158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Translation</a:t>
              </a:r>
            </a:p>
          </p:txBody>
        </p:sp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2448" y="7488"/>
              <a:ext cx="1584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 eaLnBrk="0" hangingPunct="0"/>
              <a:r>
                <a:rPr lang="en-US" altLang="en-US" sz="1200" b="1"/>
                <a:t>Replication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6945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382000" cy="685800"/>
          </a:xfrm>
        </p:spPr>
        <p:txBody>
          <a:bodyPr>
            <a:normAutofit fontScale="90000"/>
          </a:bodyPr>
          <a:lstStyle/>
          <a:p>
            <a:pPr marL="838200" indent="-838200">
              <a:buFontTx/>
              <a:buAutoNum type="arabicPeriod" startAt="2"/>
            </a:pPr>
            <a:r>
              <a:rPr lang="en-US" altLang="en-US" dirty="0"/>
              <a:t>Review of Proteins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524000"/>
            <a:ext cx="7848600" cy="2362200"/>
          </a:xfrm>
        </p:spPr>
        <p:txBody>
          <a:bodyPr/>
          <a:lstStyle/>
          <a:p>
            <a:r>
              <a:rPr lang="en-US" altLang="en-US" sz="2800" dirty="0"/>
              <a:t>Provide structure for cells; Act as enzymes</a:t>
            </a:r>
          </a:p>
          <a:p>
            <a:r>
              <a:rPr lang="en-US" altLang="en-US" sz="2800" dirty="0"/>
              <a:t>Made of amino </a:t>
            </a:r>
            <a:r>
              <a:rPr lang="en-US" altLang="en-US" sz="2800" dirty="0" smtClean="0"/>
              <a:t>acids connected by peptide bonds</a:t>
            </a:r>
            <a:endParaRPr lang="en-US" altLang="en-US" sz="2800" dirty="0"/>
          </a:p>
          <a:p>
            <a:r>
              <a:rPr lang="en-US" altLang="en-US" sz="2800" dirty="0"/>
              <a:t>Shape determines function</a:t>
            </a:r>
          </a:p>
        </p:txBody>
      </p:sp>
      <p:pic>
        <p:nvPicPr>
          <p:cNvPr id="1029" name="Picture 5" descr="cummings-09-0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5" t="33482" r="25970" b="41939"/>
          <a:stretch>
            <a:fillRect/>
          </a:stretch>
        </p:blipFill>
        <p:spPr>
          <a:xfrm>
            <a:off x="914400" y="3886200"/>
            <a:ext cx="3810000" cy="24336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0" name="Picture 6" descr="09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56"/>
          <a:stretch>
            <a:fillRect/>
          </a:stretch>
        </p:blipFill>
        <p:spPr bwMode="auto">
          <a:xfrm>
            <a:off x="5181600" y="3657600"/>
            <a:ext cx="3582988" cy="271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72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382000" cy="762000"/>
          </a:xfrm>
        </p:spPr>
        <p:txBody>
          <a:bodyPr>
            <a:normAutofit/>
          </a:bodyPr>
          <a:lstStyle/>
          <a:p>
            <a:pPr marL="838200" indent="-838200">
              <a:buFontTx/>
              <a:buAutoNum type="arabicPeriod" startAt="3"/>
            </a:pPr>
            <a:r>
              <a:rPr lang="en-US" altLang="en-US" sz="4000" dirty="0"/>
              <a:t>DNA (Deoxyribonucleic Acid)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0"/>
          <a:stretch>
            <a:fillRect/>
          </a:stretch>
        </p:blipFill>
        <p:spPr bwMode="auto">
          <a:xfrm>
            <a:off x="5029200" y="2209800"/>
            <a:ext cx="302418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1731963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382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373188"/>
            <a:ext cx="7772400" cy="608012"/>
          </a:xfrm>
        </p:spPr>
        <p:txBody>
          <a:bodyPr>
            <a:normAutofit fontScale="90000"/>
          </a:bodyPr>
          <a:lstStyle/>
          <a:p>
            <a:r>
              <a:rPr lang="en-US" altLang="en-US"/>
              <a:t>Who Discovered DNA?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Most of the credit goes to James Watson and Francis Crick.</a:t>
            </a:r>
          </a:p>
          <a:p>
            <a:r>
              <a:rPr lang="en-US" altLang="en-US"/>
              <a:t>April 2, 1953</a:t>
            </a:r>
          </a:p>
          <a:p>
            <a:pPr>
              <a:buFont typeface="Wingdings" pitchFamily="2" charset="2"/>
              <a:buNone/>
            </a:pPr>
            <a:endParaRPr lang="en-US" altLang="en-US"/>
          </a:p>
        </p:txBody>
      </p:sp>
      <p:pic>
        <p:nvPicPr>
          <p:cNvPr id="8196" name="Picture 4" descr="watson-cri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3048000" cy="254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686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420813"/>
            <a:ext cx="7772400" cy="560387"/>
          </a:xfrm>
        </p:spPr>
        <p:txBody>
          <a:bodyPr>
            <a:normAutofit fontScale="90000"/>
          </a:bodyPr>
          <a:lstStyle/>
          <a:p>
            <a:r>
              <a:rPr lang="en-US" altLang="en-US" sz="4000"/>
              <a:t>Other Scientists Involved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685800" y="5029200"/>
            <a:ext cx="27225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/>
              <a:t>Erwin Chargaff</a:t>
            </a:r>
          </a:p>
        </p:txBody>
      </p:sp>
      <p:pic>
        <p:nvPicPr>
          <p:cNvPr id="9221" name="Picture 5" descr="wilki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209800"/>
            <a:ext cx="25146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429000" y="4648200"/>
            <a:ext cx="29289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3200"/>
              <a:t>Maurice Wilkins</a:t>
            </a:r>
          </a:p>
        </p:txBody>
      </p:sp>
      <p:pic>
        <p:nvPicPr>
          <p:cNvPr id="9223" name="Picture 7" descr="frankl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124200"/>
            <a:ext cx="183356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6781800" y="5780782"/>
            <a:ext cx="2209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200" dirty="0"/>
              <a:t>Rosalind Franklin</a:t>
            </a:r>
          </a:p>
        </p:txBody>
      </p:sp>
      <p:sp>
        <p:nvSpPr>
          <p:cNvPr id="9226" name="AutoShape 10" descr="image002"/>
          <p:cNvSpPr>
            <a:spLocks noChangeAspect="1" noChangeArrowheads="1"/>
          </p:cNvSpPr>
          <p:nvPr/>
        </p:nvSpPr>
        <p:spPr bwMode="auto">
          <a:xfrm>
            <a:off x="2605088" y="690563"/>
            <a:ext cx="393382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8" name="AutoShape 12" descr="image002"/>
          <p:cNvSpPr>
            <a:spLocks noChangeAspect="1" noChangeArrowheads="1"/>
          </p:cNvSpPr>
          <p:nvPr/>
        </p:nvSpPr>
        <p:spPr bwMode="auto">
          <a:xfrm>
            <a:off x="2605088" y="690563"/>
            <a:ext cx="3933825" cy="547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229" name="Picture 13" descr="untitl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2125663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75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533400"/>
            <a:ext cx="7772400" cy="762000"/>
          </a:xfrm>
        </p:spPr>
        <p:txBody>
          <a:bodyPr/>
          <a:lstStyle/>
          <a:p>
            <a:r>
              <a:rPr lang="en-US" altLang="en-US" sz="3600"/>
              <a:t>Chemical Composition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95400"/>
            <a:ext cx="7772400" cy="4114800"/>
          </a:xfrm>
        </p:spPr>
        <p:txBody>
          <a:bodyPr/>
          <a:lstStyle/>
          <a:p>
            <a:r>
              <a:rPr lang="en-US" altLang="en-US" dirty="0"/>
              <a:t>Structure of a nucleotide.</a:t>
            </a:r>
          </a:p>
          <a:p>
            <a:r>
              <a:rPr lang="en-US" altLang="en-US" dirty="0" smtClean="0"/>
              <a:t>Nucleotides held together by weak hydrogen bonds</a:t>
            </a:r>
            <a:endParaRPr lang="en-US" altLang="en-US" dirty="0"/>
          </a:p>
          <a:p>
            <a:endParaRPr lang="en-US" altLang="en-US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14600"/>
            <a:ext cx="4876800" cy="385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768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838200"/>
            <a:ext cx="7772400" cy="868363"/>
          </a:xfrm>
        </p:spPr>
        <p:txBody>
          <a:bodyPr/>
          <a:lstStyle/>
          <a:p>
            <a:r>
              <a:rPr lang="en-US" altLang="en-US"/>
              <a:t>Nitrogen-containing Bases</a:t>
            </a:r>
          </a:p>
        </p:txBody>
      </p:sp>
      <p:pic>
        <p:nvPicPr>
          <p:cNvPr id="24579" name="Picture 3" descr="cummings-08-03AD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1" b="20881"/>
          <a:stretch/>
        </p:blipFill>
        <p:spPr>
          <a:xfrm>
            <a:off x="3972240" y="1676400"/>
            <a:ext cx="4660396" cy="4038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33400" y="1752600"/>
            <a:ext cx="3581400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b="1" dirty="0">
                <a:latin typeface="Verdana" pitchFamily="34" charset="0"/>
                <a:cs typeface="Arial" charset="0"/>
              </a:rPr>
              <a:t>Purines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Adenine (A)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Guanine (G)</a:t>
            </a:r>
          </a:p>
          <a:p>
            <a:pPr>
              <a:spcBef>
                <a:spcPct val="50000"/>
              </a:spcBef>
            </a:pPr>
            <a:r>
              <a:rPr lang="en-US" altLang="en-US" sz="2800" b="1" dirty="0">
                <a:latin typeface="Verdana" pitchFamily="34" charset="0"/>
                <a:cs typeface="Arial" charset="0"/>
              </a:rPr>
              <a:t>Pyrimidines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Cytosine (C)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Thymine (T) </a:t>
            </a:r>
            <a:r>
              <a:rPr lang="en-US" altLang="en-US" sz="2000" dirty="0">
                <a:latin typeface="Verdana" pitchFamily="34" charset="0"/>
                <a:cs typeface="Arial" charset="0"/>
              </a:rPr>
              <a:t>in DNA </a:t>
            </a:r>
          </a:p>
          <a:p>
            <a:pPr>
              <a:spcBef>
                <a:spcPct val="50000"/>
              </a:spcBef>
            </a:pPr>
            <a:r>
              <a:rPr lang="en-US" altLang="en-US" sz="2800" dirty="0">
                <a:latin typeface="Verdana" pitchFamily="34" charset="0"/>
                <a:cs typeface="Arial" charset="0"/>
              </a:rPr>
              <a:t>Uracil (U) </a:t>
            </a:r>
            <a:r>
              <a:rPr lang="en-US" altLang="en-US" sz="2000" dirty="0">
                <a:latin typeface="Verdana" pitchFamily="34" charset="0"/>
                <a:cs typeface="Arial" charset="0"/>
              </a:rPr>
              <a:t>in RNA</a:t>
            </a:r>
            <a:r>
              <a:rPr lang="en-US" altLang="en-US" sz="2800" dirty="0">
                <a:latin typeface="Verdana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2878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382000" cy="609600"/>
          </a:xfrm>
        </p:spPr>
        <p:txBody>
          <a:bodyPr>
            <a:normAutofit fontScale="90000"/>
          </a:bodyPr>
          <a:lstStyle/>
          <a:p>
            <a:r>
              <a:rPr lang="en-US" altLang="en-US" sz="3600" dirty="0"/>
              <a:t>Structure of DNA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6777317" cy="3813777"/>
          </a:xfrm>
        </p:spPr>
        <p:txBody>
          <a:bodyPr/>
          <a:lstStyle/>
          <a:p>
            <a:r>
              <a:rPr lang="en-US" altLang="en-US" dirty="0"/>
              <a:t>DNA is referred to as a </a:t>
            </a:r>
            <a:r>
              <a:rPr lang="en-US" altLang="en-US" b="1" dirty="0"/>
              <a:t>double helix</a:t>
            </a:r>
            <a:r>
              <a:rPr lang="en-US" altLang="en-US" dirty="0"/>
              <a:t>. </a:t>
            </a:r>
          </a:p>
          <a:p>
            <a:pPr lvl="1"/>
            <a:r>
              <a:rPr lang="en-US" altLang="en-US" dirty="0"/>
              <a:t>Looks like a twisted ladder.</a:t>
            </a:r>
          </a:p>
          <a:p>
            <a:r>
              <a:rPr lang="en-US" altLang="en-US" dirty="0"/>
              <a:t>Made up of nucleotides linked </a:t>
            </a:r>
            <a:r>
              <a:rPr lang="en-US" altLang="en-US" dirty="0" smtClean="0"/>
              <a:t>together by weak hydrogen bonds</a:t>
            </a:r>
            <a:endParaRPr lang="en-US" altLang="en-US" dirty="0"/>
          </a:p>
        </p:txBody>
      </p:sp>
      <p:pic>
        <p:nvPicPr>
          <p:cNvPr id="13316" name="Picture 4" descr="Nucleot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200400"/>
            <a:ext cx="1624013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133725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55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614</TotalTime>
  <Words>486</Words>
  <Application>Microsoft Macintosh PowerPoint</Application>
  <PresentationFormat>On-screen Show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Austin</vt:lpstr>
      <vt:lpstr>3.1.1 Notes</vt:lpstr>
      <vt:lpstr>The Central Dogma of Molecular Biology</vt:lpstr>
      <vt:lpstr>Review of Proteins</vt:lpstr>
      <vt:lpstr>DNA (Deoxyribonucleic Acid)</vt:lpstr>
      <vt:lpstr>Who Discovered DNA?</vt:lpstr>
      <vt:lpstr>Other Scientists Involved</vt:lpstr>
      <vt:lpstr>Chemical Composition</vt:lpstr>
      <vt:lpstr>Nitrogen-containing Bases</vt:lpstr>
      <vt:lpstr>Structure of DNA</vt:lpstr>
      <vt:lpstr>PowerPoint Presentation</vt:lpstr>
      <vt:lpstr>Base Pairing Rules</vt:lpstr>
      <vt:lpstr>PowerPoint Presentation</vt:lpstr>
      <vt:lpstr>What is RNA? </vt:lpstr>
      <vt:lpstr>Types of RNA</vt:lpstr>
      <vt:lpstr>PowerPoint Presentation</vt:lpstr>
      <vt:lpstr>Differences between DNA &amp; RNA</vt:lpstr>
      <vt:lpstr>Replication of DNA</vt:lpstr>
      <vt:lpstr>PowerPoint Presentation</vt:lpstr>
      <vt:lpstr>PowerPoint Presentation</vt:lpstr>
    </vt:vector>
  </TitlesOfParts>
  <Company>Durham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3.1.1_Notes_PowerPoint</dc:title>
  <dc:creator>Zebulon Holsopple</dc:creator>
  <cp:lastModifiedBy>Geneva Jost</cp:lastModifiedBy>
  <cp:revision>5</cp:revision>
  <dcterms:created xsi:type="dcterms:W3CDTF">2014-10-10T12:47:22Z</dcterms:created>
  <dcterms:modified xsi:type="dcterms:W3CDTF">2016-09-21T11:30:51Z</dcterms:modified>
</cp:coreProperties>
</file>